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5" r:id="rId3"/>
    <p:sldId id="314" r:id="rId4"/>
    <p:sldId id="316" r:id="rId5"/>
    <p:sldId id="291" r:id="rId6"/>
    <p:sldId id="317" r:id="rId7"/>
    <p:sldId id="319" r:id="rId8"/>
    <p:sldId id="318" r:id="rId9"/>
  </p:sldIdLst>
  <p:sldSz cx="11522075" cy="6480175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ACDD5F"/>
    <a:srgbClr val="FFFFCC"/>
    <a:srgbClr val="8DC63F"/>
    <a:srgbClr val="5F457E"/>
    <a:srgbClr val="E9ADE8"/>
    <a:srgbClr val="FFFFFF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60" y="6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0" y="0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0D40BDA6-9858-4795-89E0-F8F63F057F2E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588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0" y="6467588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96034E98-963E-4A59-8818-91C3311B2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1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709" cy="340693"/>
          </a:xfrm>
          <a:prstGeom prst="rect">
            <a:avLst/>
          </a:prstGeom>
        </p:spPr>
        <p:txBody>
          <a:bodyPr vert="horz" lIns="83903" tIns="41951" rIns="83903" bIns="4195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0" y="0"/>
            <a:ext cx="4308709" cy="340693"/>
          </a:xfrm>
          <a:prstGeom prst="rect">
            <a:avLst/>
          </a:prstGeom>
        </p:spPr>
        <p:txBody>
          <a:bodyPr vert="horz" lIns="83903" tIns="41951" rIns="83903" bIns="41951" rtlCol="0"/>
          <a:lstStyle>
            <a:lvl1pPr algn="r">
              <a:defRPr sz="1100"/>
            </a:lvl1pPr>
          </a:lstStyle>
          <a:p>
            <a:fld id="{AFCFD778-86C1-40DA-93A6-8B05F307044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4025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03" tIns="41951" rIns="83903" bIns="419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76" y="3234048"/>
            <a:ext cx="7953574" cy="3064207"/>
          </a:xfrm>
          <a:prstGeom prst="rect">
            <a:avLst/>
          </a:prstGeom>
        </p:spPr>
        <p:txBody>
          <a:bodyPr vert="horz" lIns="83903" tIns="41951" rIns="83903" bIns="419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086"/>
            <a:ext cx="4308709" cy="340692"/>
          </a:xfrm>
          <a:prstGeom prst="rect">
            <a:avLst/>
          </a:prstGeom>
        </p:spPr>
        <p:txBody>
          <a:bodyPr vert="horz" lIns="83903" tIns="41951" rIns="83903" bIns="4195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0" y="6467086"/>
            <a:ext cx="4308709" cy="340692"/>
          </a:xfrm>
          <a:prstGeom prst="rect">
            <a:avLst/>
          </a:prstGeom>
        </p:spPr>
        <p:txBody>
          <a:bodyPr vert="horz" lIns="83903" tIns="41951" rIns="83903" bIns="41951" rtlCol="0" anchor="b"/>
          <a:lstStyle>
            <a:lvl1pPr algn="r">
              <a:defRPr sz="1100"/>
            </a:lvl1pPr>
          </a:lstStyle>
          <a:p>
            <a:fld id="{47CC826D-E63E-4A74-9037-B1B03452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826D-E63E-4A74-9037-B1B03452F3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6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826D-E63E-4A74-9037-B1B03452F3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2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3080" cy="64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microsoft.com/office/2007/relationships/hdphoto" Target="../media/hdphoto6.wdp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2880563" y="339103"/>
            <a:ext cx="5592593" cy="4940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026" y="5314893"/>
            <a:ext cx="876595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DINPro-Medium" panose="02000503030000020004" pitchFamily="50" charset="0"/>
              </a:rPr>
              <a:t>МИНИСТЕРСТВО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 ТРУДА И СОЦИАЛЬНОЙ ЗАЩИТЫ 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ТУЛЬСКОЙ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9743249" y="4905747"/>
            <a:ext cx="1763516" cy="155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7902" y="862949"/>
            <a:ext cx="9074206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1 июня 2021 года </a:t>
            </a:r>
            <a:r>
              <a:rPr lang="ru-RU" sz="48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–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DINPro-Black" panose="02000503030000020004" pitchFamily="50" charset="0"/>
              </a:rPr>
              <a:t>с</a:t>
            </a:r>
            <a:r>
              <a:rPr lang="ru-RU" sz="5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тарт проекта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«Мой семейный центр»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на территории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Тульской области </a:t>
            </a:r>
            <a:endParaRPr lang="ru-RU" sz="5400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10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7D7C657-8D68-4999-874F-03E9BAA9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7" y="0"/>
            <a:ext cx="10012948" cy="648017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A32AFFE-697E-4E15-916F-F017F55CCBFA}"/>
              </a:ext>
            </a:extLst>
          </p:cNvPr>
          <p:cNvSpPr/>
          <p:nvPr/>
        </p:nvSpPr>
        <p:spPr>
          <a:xfrm>
            <a:off x="-1" y="4544"/>
            <a:ext cx="2538501" cy="64801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ADE8"/>
              </a:solidFill>
            </a:endParaRPr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125185" y="567016"/>
            <a:ext cx="936203" cy="1874959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670416" y="557748"/>
            <a:ext cx="1017062" cy="1884227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247E9F-34B9-4A0A-8410-8A8064F9E068}"/>
              </a:ext>
            </a:extLst>
          </p:cNvPr>
          <p:cNvSpPr txBox="1"/>
          <p:nvPr/>
        </p:nvSpPr>
        <p:spPr>
          <a:xfrm>
            <a:off x="625469" y="780254"/>
            <a:ext cx="84426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СТАБИЛИЗАЦИЯ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ЧИСЛЕННОСТИ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 И СОСТАВА НАСЕЛЕНИЯ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ТУЛЬСКОЙ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3025" y="155890"/>
            <a:ext cx="4843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ЦЕЛЬ ПРОЕКТА</a:t>
            </a:r>
          </a:p>
          <a:p>
            <a:pPr algn="r"/>
            <a:r>
              <a:rPr lang="ru-RU" sz="2800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«МОЙ СЕМЕЙНЫЙ ЦЕНТР»</a:t>
            </a:r>
            <a:r>
              <a:rPr lang="ru-RU" sz="2400" dirty="0">
                <a:latin typeface="DINPro-Black" panose="02000503030000020004" pitchFamily="50" charset="0"/>
              </a:rPr>
              <a:t/>
            </a:r>
            <a:br>
              <a:rPr lang="ru-RU" sz="2400" dirty="0">
                <a:latin typeface="DINPro-Black" panose="02000503030000020004" pitchFamily="50" charset="0"/>
              </a:rPr>
            </a:br>
            <a:endParaRPr lang="ru-RU" sz="2400" dirty="0">
              <a:latin typeface="DINPro-Black" panose="02000503030000020004" pitchFamily="50" charset="0"/>
            </a:endParaRPr>
          </a:p>
        </p:txBody>
      </p:sp>
      <p:sp>
        <p:nvSpPr>
          <p:cNvPr id="16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2146525" y="2465374"/>
            <a:ext cx="1017062" cy="1884227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1643851" y="2456012"/>
            <a:ext cx="936203" cy="1874959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B45CA-C832-46BD-A124-3477D68B8D2C}"/>
              </a:ext>
            </a:extLst>
          </p:cNvPr>
          <p:cNvSpPr txBox="1"/>
          <p:nvPr/>
        </p:nvSpPr>
        <p:spPr>
          <a:xfrm>
            <a:off x="2263771" y="2541258"/>
            <a:ext cx="92866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ПОВЫШЕНИЕ ЭФФЕКТИВНОСТИ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DINPro-Black" panose="02000503030000020004" pitchFamily="50" charset="0"/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ОКАЗАНИЯ КОМПЛЕКСНОЙ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СОЦИАЛЬНОЙ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ПОМОЩИ СЕМЬЕ И ДЕТЯМ</a:t>
            </a:r>
          </a:p>
        </p:txBody>
      </p:sp>
      <p:sp>
        <p:nvSpPr>
          <p:cNvPr id="18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572924" y="4408497"/>
            <a:ext cx="936203" cy="1874959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1098162" y="4401501"/>
            <a:ext cx="1017062" cy="1884227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00BDD6-F7E9-4158-8FE9-1B1ED20BA760}"/>
              </a:ext>
            </a:extLst>
          </p:cNvPr>
          <p:cNvSpPr txBox="1"/>
          <p:nvPr/>
        </p:nvSpPr>
        <p:spPr>
          <a:xfrm>
            <a:off x="1269249" y="4496292"/>
            <a:ext cx="1028164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УКРЕПЛЕНИЕ ИНСТИТУТА СЕМЬИ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БРАКА,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ПРОФИЛАКТИКА РИСКОВ ПОПАДАНИЯ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СЕМЬИ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DINPro-Black" panose="02000503030000020004" pitchFamily="50" charset="0"/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В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lack" panose="02000503030000020004" pitchFamily="50" charset="0"/>
              </a:rPr>
              <a:t>ТРУДНУЮ ЖИЗНЕННУЮ СИТУАЦИЮ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18" y="4181717"/>
            <a:ext cx="2922822" cy="29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9743249" y="4905747"/>
            <a:ext cx="1763516" cy="155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9233" y="0"/>
            <a:ext cx="4895411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ACDD5F"/>
                </a:solidFill>
                <a:latin typeface="DINPro-Black" panose="02000503030000020004" pitchFamily="50" charset="0"/>
              </a:rPr>
              <a:t>129</a:t>
            </a:r>
            <a:r>
              <a:rPr lang="ru-RU" sz="48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 </a:t>
            </a:r>
            <a:endParaRPr lang="ru-RU" sz="6000" b="1" dirty="0" smtClean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СЕМЕЙНАЯ ДИСПЕТЧЕРСКАЯ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(пн.-пт. с 08.00-20.00)</a:t>
            </a:r>
            <a:endParaRPr lang="ru-RU" sz="3600" b="1" dirty="0" smtClean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6265" y="3410592"/>
            <a:ext cx="7887545" cy="3231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ACDD5F"/>
                </a:solidFill>
                <a:latin typeface="DINPro-Black" panose="02000503030000020004" pitchFamily="50" charset="0"/>
              </a:rPr>
              <a:t>8 (4872</a:t>
            </a:r>
            <a:r>
              <a:rPr lang="ru-RU" sz="6000" b="1" dirty="0">
                <a:solidFill>
                  <a:srgbClr val="ACDD5F"/>
                </a:solidFill>
                <a:latin typeface="DINPro-Black" panose="02000503030000020004" pitchFamily="50" charset="0"/>
              </a:rPr>
              <a:t>) 56-46-36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ЭКСТРЕННАЯ </a:t>
            </a:r>
            <a:r>
              <a:rPr lang="ru-RU" sz="3600" b="1" dirty="0">
                <a:solidFill>
                  <a:schemeClr val="bg1"/>
                </a:solidFill>
                <a:latin typeface="DINPro-Black" panose="02000503030000020004" pitchFamily="50" charset="0"/>
              </a:rPr>
              <a:t>ПСИХОЛОГИЧЕСКАЯ </a:t>
            </a:r>
            <a:r>
              <a:rPr lang="ru-RU" sz="36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ПОМОЩЬ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DINPro-Black" panose="02000503030000020004" pitchFamily="50" charset="0"/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круглосуточно)</a:t>
            </a:r>
            <a:endParaRPr lang="ru-RU" sz="3600" b="1" dirty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9683" y="209688"/>
            <a:ext cx="6648968" cy="29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ACDD5F"/>
                </a:solidFill>
                <a:latin typeface="DINPro-Black" panose="02000503030000020004" pitchFamily="50" charset="0"/>
              </a:rPr>
              <a:t>8 (800) 200-01-22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DINPro-Black" panose="02000503030000020004" pitchFamily="50" charset="0"/>
              </a:rPr>
              <a:t>ДЕТСКИЙ ТЕЛЕФОН </a:t>
            </a:r>
            <a:r>
              <a:rPr lang="ru-RU" sz="44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ДОВЕРИЯ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(пн.-пт. с 09.00-21.00)</a:t>
            </a:r>
            <a:endParaRPr lang="ru-RU" sz="3200" b="1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5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" y="0"/>
            <a:ext cx="11645902" cy="64801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3" y="1336392"/>
            <a:ext cx="1036374" cy="11235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5" y="1360441"/>
            <a:ext cx="1192948" cy="1192948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2536195" y="86845"/>
            <a:ext cx="6231180" cy="120032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ЗВОНОК НА </a:t>
            </a:r>
            <a:r>
              <a:rPr lang="ru-RU" sz="3600" b="1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«</a:t>
            </a:r>
            <a:r>
              <a:rPr lang="ru-RU" sz="7200" b="1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129</a:t>
            </a:r>
            <a:r>
              <a:rPr lang="ru-RU" sz="3600" b="1" dirty="0" smtClean="0">
                <a:solidFill>
                  <a:srgbClr val="92278F"/>
                </a:solidFill>
                <a:latin typeface="DINPro-Black" panose="02000503030000020004" pitchFamily="50" charset="0"/>
              </a:rPr>
              <a:t>»</a:t>
            </a:r>
            <a:endParaRPr lang="ru-RU" sz="3600" b="1" dirty="0">
              <a:solidFill>
                <a:srgbClr val="92278F"/>
              </a:solidFill>
              <a:latin typeface="DINPro-Black" panose="02000503030000020004" pitchFamily="50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26964" r="32626" b="33219"/>
          <a:stretch/>
        </p:blipFill>
        <p:spPr>
          <a:xfrm>
            <a:off x="5881530" y="1298609"/>
            <a:ext cx="1148483" cy="135726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71" y="1252284"/>
            <a:ext cx="1515315" cy="131662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7" y="3572600"/>
            <a:ext cx="1725887" cy="136395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04034" y="2598453"/>
            <a:ext cx="176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ПОСТУПЛЕНИЕ ОБРАЩЕНИЯ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26141" y="2620095"/>
            <a:ext cx="2514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СБОР ИНФОРМАЦИИ, ЗАПОЛНЕНИЕ КАРТОЧКИ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42676" y="2655312"/>
            <a:ext cx="185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ОНЛАЙН </a:t>
            </a:r>
          </a:p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КОНСУЛЬТАЦИЯ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315240" y="2611335"/>
            <a:ext cx="248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РАЗРАБОТКА </a:t>
            </a:r>
          </a:p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ИНДИВИДУАЛЬНОГО </a:t>
            </a:r>
          </a:p>
          <a:p>
            <a:pPr algn="ctr"/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МАРШРУТА</a:t>
            </a:r>
            <a:endParaRPr lang="ru-RU" sz="1600" b="1" dirty="0">
              <a:solidFill>
                <a:srgbClr val="5F457E"/>
              </a:solidFill>
              <a:latin typeface="DINPro-Medium" panose="02000503030000020004" pitchFamily="50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74093" y="4986938"/>
            <a:ext cx="239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НАПРАВЛЕНИЕ </a:t>
            </a:r>
            <a:endParaRPr lang="ru-RU" sz="1600" b="1" dirty="0" smtClean="0">
              <a:solidFill>
                <a:srgbClr val="5F457E"/>
              </a:solidFill>
              <a:latin typeface="DINPro-Medium" panose="0200050303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КАРТОЧКИ </a:t>
            </a:r>
          </a:p>
          <a:p>
            <a:pPr algn="ctr"/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ПРОФИЛЬНЫМ </a:t>
            </a:r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СПЕЦИАЛИСТАМ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41718" y="5009867"/>
            <a:ext cx="197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ОФЛАЙН </a:t>
            </a:r>
          </a:p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КОНСУЛЬТАЦИЯ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68629" y="4930163"/>
            <a:ext cx="270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ОКАЗАНИЕ </a:t>
            </a:r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КОМПЛЕКСНОЙ </a:t>
            </a:r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СОЦИАЛЬНОЙ </a:t>
            </a:r>
            <a:endParaRPr lang="ru-RU" sz="1600" b="1" dirty="0" smtClean="0">
              <a:solidFill>
                <a:srgbClr val="5F457E"/>
              </a:solidFill>
              <a:latin typeface="DINPro-Medium" panose="0200050303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ПОМОЩИ</a:t>
            </a:r>
            <a:endParaRPr lang="ru-RU" sz="1600" b="1" dirty="0">
              <a:solidFill>
                <a:srgbClr val="5F457E"/>
              </a:solidFill>
              <a:latin typeface="DINPro-Medium" panose="02000503030000020004" pitchFamily="50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740" y="5023433"/>
            <a:ext cx="256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РАЗРЕШЕНИЕ ТРУДНОЙ </a:t>
            </a:r>
            <a:endParaRPr lang="ru-RU" sz="1600" b="1" dirty="0" smtClean="0">
              <a:solidFill>
                <a:srgbClr val="5F457E"/>
              </a:solidFill>
              <a:latin typeface="DINPro-Medium" panose="02000503030000020004" pitchFamily="50" charset="0"/>
            </a:endParaRPr>
          </a:p>
          <a:p>
            <a:pPr algn="ctr"/>
            <a:r>
              <a:rPr lang="ru-RU" sz="1600" b="1" dirty="0" smtClean="0">
                <a:solidFill>
                  <a:srgbClr val="5F457E"/>
                </a:solidFill>
                <a:latin typeface="DINPro-Medium" panose="02000503030000020004" pitchFamily="50" charset="0"/>
              </a:rPr>
              <a:t>ЖИЗНЕННОЙ </a:t>
            </a:r>
            <a:r>
              <a:rPr lang="ru-RU" sz="1600" b="1" dirty="0">
                <a:solidFill>
                  <a:srgbClr val="5F457E"/>
                </a:solidFill>
                <a:latin typeface="DINPro-Medium" panose="02000503030000020004" pitchFamily="50" charset="0"/>
              </a:rPr>
              <a:t>СИТУАЦИИ</a:t>
            </a:r>
          </a:p>
        </p:txBody>
      </p:sp>
      <p:sp>
        <p:nvSpPr>
          <p:cNvPr id="78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1961562" y="1360441"/>
            <a:ext cx="666069" cy="1192948"/>
          </a:xfrm>
          <a:prstGeom prst="chevron">
            <a:avLst/>
          </a:prstGeom>
          <a:solidFill>
            <a:srgbClr val="8DC63F">
              <a:alpha val="6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2335151" y="1360441"/>
            <a:ext cx="666069" cy="1192948"/>
          </a:xfrm>
          <a:prstGeom prst="chevron">
            <a:avLst/>
          </a:prstGeom>
          <a:solidFill>
            <a:srgbClr val="8DC63F">
              <a:alpha val="43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4837114" y="1371005"/>
            <a:ext cx="666069" cy="1192948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7724549" y="1393197"/>
            <a:ext cx="666069" cy="1192948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2159953" y="3646702"/>
            <a:ext cx="666069" cy="1192948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7508534" y="3611099"/>
            <a:ext cx="666069" cy="1192948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7888614" y="3624930"/>
            <a:ext cx="666069" cy="1192948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4740129" y="3624931"/>
            <a:ext cx="666069" cy="1192948"/>
          </a:xfrm>
          <a:prstGeom prst="chevron">
            <a:avLst/>
          </a:prstGeom>
          <a:solidFill>
            <a:srgbClr val="8DC63F">
              <a:alpha val="4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5" y="3384163"/>
            <a:ext cx="2048827" cy="179272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2"/>
          <a:stretch/>
        </p:blipFill>
        <p:spPr>
          <a:xfrm>
            <a:off x="5987537" y="3419507"/>
            <a:ext cx="1450209" cy="1557535"/>
          </a:xfrm>
          <a:prstGeom prst="rect">
            <a:avLst/>
          </a:prstGeom>
        </p:spPr>
      </p:pic>
      <p:sp>
        <p:nvSpPr>
          <p:cNvPr id="95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4473260" y="1381924"/>
            <a:ext cx="666069" cy="1192948"/>
          </a:xfrm>
          <a:prstGeom prst="chevron">
            <a:avLst/>
          </a:prstGeom>
          <a:solidFill>
            <a:srgbClr val="8DC63F">
              <a:alpha val="6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>
            <a:off x="7352076" y="1393197"/>
            <a:ext cx="666069" cy="1192948"/>
          </a:xfrm>
          <a:prstGeom prst="chevron">
            <a:avLst/>
          </a:prstGeom>
          <a:solidFill>
            <a:srgbClr val="8DC63F">
              <a:alpha val="67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5132254" y="3646928"/>
            <a:ext cx="666069" cy="1192948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Стрелка: шеврон 3">
            <a:extLst>
              <a:ext uri="{FF2B5EF4-FFF2-40B4-BE49-F238E27FC236}">
                <a16:creationId xmlns:a16="http://schemas.microsoft.com/office/drawing/2014/main" xmlns="" id="{7E5FA182-00D3-4FAC-B2F0-9BC775D5D74F}"/>
              </a:ext>
            </a:extLst>
          </p:cNvPr>
          <p:cNvSpPr/>
          <p:nvPr/>
        </p:nvSpPr>
        <p:spPr>
          <a:xfrm rot="10800000">
            <a:off x="2536196" y="3646702"/>
            <a:ext cx="666069" cy="1192948"/>
          </a:xfrm>
          <a:prstGeom prst="chevron">
            <a:avLst/>
          </a:prstGeom>
          <a:solidFill>
            <a:srgbClr val="8DC63F">
              <a:alpha val="71000"/>
            </a:srgbClr>
          </a:solidFill>
          <a:ln>
            <a:noFill/>
          </a:ln>
          <a:effectLst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40558" b="47547"/>
          <a:stretch/>
        </p:blipFill>
        <p:spPr>
          <a:xfrm rot="21092448">
            <a:off x="491579" y="2662926"/>
            <a:ext cx="1581694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3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9743249" y="4905747"/>
            <a:ext cx="1763516" cy="155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282" y="90241"/>
            <a:ext cx="66069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Участники проекта</a:t>
            </a:r>
            <a:endParaRPr lang="ru-RU" sz="5400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4674" y="4251768"/>
            <a:ext cx="2266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УПРАВЛЕНИЕ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СОЦИАЛЬНОЙ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ЗАЩИТЫ НАСЕЛЕНИЯ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ТУЛЬСКОЙ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1296" r="10106" b="22141"/>
          <a:stretch/>
        </p:blipFill>
        <p:spPr>
          <a:xfrm>
            <a:off x="5432419" y="1267156"/>
            <a:ext cx="1504956" cy="6840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8750" y="1907658"/>
            <a:ext cx="2214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ЦЕНТР ЗАНЯТОСТИ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ТУЛЬСКОЙ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8543" y="2203730"/>
            <a:ext cx="231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ОРГАНЫ </a:t>
            </a:r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ИСПОЛНИТЕЛЬНОЙ ВЛАСТИ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8493" y="2114351"/>
            <a:ext cx="249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АДМИНИСТРАЦИИ МУНИЦИПАЛЬНЫХ ОБРАЗОВАНИЙ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7310" y="4989823"/>
            <a:ext cx="257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УЧРЕЖДЕНИЯ ЗДРАВООХРАНЕНИЯ И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438" y="1801652"/>
            <a:ext cx="2459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ОТДЕЛЕНИЯ ПОМОЩИ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СЕМЬЕ И ДЕТЯМ ГОСУДАРСТВЕННЫХ УЧРЕЖДЕНИЙ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СОЦИАЛЬНОГО ОБСЛУЖИВАНИЯ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81201" y="4186269"/>
            <a:ext cx="30434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DINPro-Black" panose="02000503030000020004" pitchFamily="50" charset="0"/>
              </a:rPr>
              <a:t>ПРАВООХРАНИТЕЛЬНЫЕ </a:t>
            </a:r>
            <a:r>
              <a:rPr lang="ru-RU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ОРГАНЫ</a:t>
            </a:r>
            <a:endParaRPr lang="ru-RU" b="1" dirty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DINPro-Black" panose="02000503030000020004" pitchFamily="50" charset="0"/>
              </a:rPr>
              <a:t>УМВД России по </a:t>
            </a:r>
            <a:r>
              <a:rPr lang="ru-RU" b="1" i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ТО</a:t>
            </a:r>
            <a:endParaRPr lang="ru-RU" b="1" i="1" dirty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DINPro-Black" panose="02000503030000020004" pitchFamily="50" charset="0"/>
              </a:rPr>
              <a:t>Служба судебных </a:t>
            </a:r>
            <a:r>
              <a:rPr lang="ru-RU" b="1" i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приставов</a:t>
            </a:r>
            <a:endParaRPr lang="ru-RU" b="1" i="1" dirty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DINPro-Black" panose="02000503030000020004" pitchFamily="50" charset="0"/>
              </a:rPr>
              <a:t>Учреждения исполнения наказания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901388" y="3508197"/>
            <a:ext cx="231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СО НКО</a:t>
            </a:r>
            <a:endParaRPr lang="ru-RU" b="1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0336" y="93130"/>
            <a:ext cx="314746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CC"/>
                </a:solidFill>
                <a:latin typeface="DINPro-Black" panose="02000503030000020004" pitchFamily="50" charset="0"/>
              </a:rPr>
              <a:t>ЗАКЛЮЧЕНО</a:t>
            </a:r>
            <a: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  <a:t/>
            </a:r>
            <a:b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</a:br>
            <a: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  <a:t> </a:t>
            </a:r>
            <a:r>
              <a:rPr lang="ru-RU" sz="4000" b="1" dirty="0">
                <a:solidFill>
                  <a:srgbClr val="ACDD5F"/>
                </a:solidFill>
                <a:latin typeface="DINPro-Black" panose="02000503030000020004" pitchFamily="50" charset="0"/>
              </a:rPr>
              <a:t>100</a:t>
            </a:r>
            <a:r>
              <a:rPr lang="ru-RU" sz="2000" b="1" dirty="0">
                <a:solidFill>
                  <a:srgbClr val="FFFFCC"/>
                </a:solidFill>
                <a:latin typeface="DINPro-Black" panose="02000503030000020004" pitchFamily="50" charset="0"/>
              </a:rPr>
              <a:t> </a:t>
            </a:r>
            <a:endParaRPr lang="ru-RU" sz="2000" b="1" dirty="0" smtClean="0">
              <a:solidFill>
                <a:srgbClr val="FFFFCC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b="1" dirty="0" smtClean="0">
                <a:solidFill>
                  <a:srgbClr val="FFFFCC"/>
                </a:solidFill>
                <a:latin typeface="DINPro-Black" panose="02000503030000020004" pitchFamily="50" charset="0"/>
              </a:rPr>
              <a:t>СОГЛАШЕНИЙ </a:t>
            </a:r>
            <a: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  <a:t/>
            </a:r>
            <a:b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</a:br>
            <a:r>
              <a:rPr lang="ru-RU" b="1" dirty="0">
                <a:solidFill>
                  <a:srgbClr val="FFFFCC"/>
                </a:solidFill>
                <a:latin typeface="DINPro-Black" panose="02000503030000020004" pitchFamily="50" charset="0"/>
              </a:rPr>
              <a:t>О ВЗАИМОДЕЙСТВИИ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92" y="1318551"/>
            <a:ext cx="653080" cy="7593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4440" r="17180"/>
          <a:stretch/>
        </p:blipFill>
        <p:spPr>
          <a:xfrm>
            <a:off x="4187329" y="3437268"/>
            <a:ext cx="460255" cy="6496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9" y="1013571"/>
            <a:ext cx="848347" cy="8459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8042" r="6730" b="11975"/>
          <a:stretch/>
        </p:blipFill>
        <p:spPr>
          <a:xfrm>
            <a:off x="1213359" y="4416058"/>
            <a:ext cx="623008" cy="5823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61" y="3423244"/>
            <a:ext cx="531314" cy="52277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8002977" y="1412133"/>
            <a:ext cx="582246" cy="8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31" y="3611079"/>
            <a:ext cx="650746" cy="6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6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3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4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8438213" y="3640279"/>
            <a:ext cx="2938190" cy="2595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938" y="801551"/>
            <a:ext cx="6952797" cy="49859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</a:rPr>
              <a:t>ПОМОЩЬ ЗДЕСЬ! </a:t>
            </a:r>
          </a:p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</a:rPr>
              <a:t>ЗВОНИ!</a:t>
            </a:r>
          </a:p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</a:rPr>
              <a:t>«</a:t>
            </a:r>
            <a:r>
              <a:rPr lang="ru-RU" sz="13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</a:rPr>
              <a:t>129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50" charset="0"/>
              </a:rPr>
              <a:t>»</a:t>
            </a:r>
          </a:p>
          <a:p>
            <a:pPr algn="ctr"/>
            <a:endParaRPr lang="ru-RU" sz="6000" b="1" dirty="0">
              <a:solidFill>
                <a:schemeClr val="bg1">
                  <a:lumMod val="95000"/>
                </a:schemeClr>
              </a:solidFill>
              <a:latin typeface="DINPro-Blac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21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3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4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48469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47584" y="5270275"/>
            <a:ext cx="1800200" cy="13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ТУЛА 2021</a:t>
            </a:r>
            <a:endParaRPr lang="ru-RU" sz="1600" b="0" strike="noStrike" spc="-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45" y="5184303"/>
            <a:ext cx="1087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" y="-1168"/>
            <a:ext cx="11517215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21108" r="17204" b="19998"/>
          <a:stretch/>
        </p:blipFill>
        <p:spPr>
          <a:xfrm>
            <a:off x="8713365" y="3883330"/>
            <a:ext cx="2663038" cy="2352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b="20777"/>
          <a:stretch/>
        </p:blipFill>
        <p:spPr>
          <a:xfrm>
            <a:off x="237560" y="2123663"/>
            <a:ext cx="4214431" cy="403902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17552" r="61042" b="65074"/>
          <a:stretch/>
        </p:blipFill>
        <p:spPr bwMode="auto">
          <a:xfrm>
            <a:off x="4589553" y="4346720"/>
            <a:ext cx="1675539" cy="15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342" y="536151"/>
            <a:ext cx="4175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DINPro-Medium" panose="02000503030000020004" pitchFamily="50" charset="0"/>
              </a:rPr>
              <a:t>АККАУНТ МИНИСТЕРСТВА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DINPro-Medium" panose="02000503030000020004" pitchFamily="50" charset="0"/>
              </a:rPr>
              <a:t> ТРУДА И СОЦЗАЩИТЫ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DINPro-Medium" panose="02000503030000020004" pitchFamily="50" charset="0"/>
              </a:rPr>
              <a:t>ТУЛЬСКОЙ ОБЛАСТИ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DINPro-Medium" panose="02000503030000020004" pitchFamily="50" charset="0"/>
              </a:rPr>
              <a:t>В ИНСТАГРАМ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09323" y="848735"/>
            <a:ext cx="6761066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ACDD5F"/>
                </a:solidFill>
                <a:latin typeface="DINPro-Black" panose="02000503030000020004" pitchFamily="50" charset="0"/>
              </a:rPr>
              <a:t>8 </a:t>
            </a:r>
            <a:r>
              <a:rPr lang="ru-RU" sz="6000" b="1" dirty="0" smtClean="0">
                <a:solidFill>
                  <a:srgbClr val="ACDD5F"/>
                </a:solidFill>
                <a:latin typeface="DINPro-Black" panose="02000503030000020004" pitchFamily="50" charset="0"/>
              </a:rPr>
              <a:t>(48763) 2-60-80 </a:t>
            </a:r>
            <a:r>
              <a:rPr lang="ru-RU" sz="4400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МОЙ</a:t>
            </a:r>
            <a:r>
              <a:rPr lang="ru-RU" sz="44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 СЕМЕЙНЫЙ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ЦЕНТР В </a:t>
            </a:r>
            <a:r>
              <a:rPr lang="ru-RU" sz="44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г. Суворов</a:t>
            </a:r>
            <a:endParaRPr lang="ru-RU" sz="4400" b="1" dirty="0" smtClean="0">
              <a:solidFill>
                <a:schemeClr val="bg1"/>
              </a:solidFill>
              <a:latin typeface="DINPro-Black" panose="02000503030000020004" pitchFamily="50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(пн.-пт. </a:t>
            </a:r>
            <a:r>
              <a:rPr lang="ru-RU" sz="3200" b="1" smtClean="0">
                <a:solidFill>
                  <a:schemeClr val="bg1"/>
                </a:solidFill>
                <a:latin typeface="DINPro-Black" panose="02000503030000020004" pitchFamily="50" charset="0"/>
              </a:rPr>
              <a:t>с </a:t>
            </a:r>
            <a:r>
              <a:rPr lang="ru-RU" sz="3200" b="1" smtClean="0">
                <a:solidFill>
                  <a:schemeClr val="bg1"/>
                </a:solidFill>
                <a:latin typeface="DINPro-Black" panose="02000503030000020004" pitchFamily="50" charset="0"/>
              </a:rPr>
              <a:t>09</a:t>
            </a:r>
            <a:r>
              <a:rPr lang="ru-RU" sz="3200" b="1" smtClean="0">
                <a:solidFill>
                  <a:schemeClr val="bg1"/>
                </a:solidFill>
                <a:latin typeface="DINPro-Black" panose="02000503030000020004" pitchFamily="50" charset="0"/>
              </a:rPr>
              <a:t>.00-18.00)</a:t>
            </a:r>
            <a:endParaRPr lang="ru-RU" sz="3200" b="1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851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295</Words>
  <Application>Microsoft Office PowerPoint</Application>
  <PresentationFormat>Произвольный</PresentationFormat>
  <Paragraphs>105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DejaVu Sans</vt:lpstr>
      <vt:lpstr>DINPro-Black</vt:lpstr>
      <vt:lpstr>DINPro-Medium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171</cp:revision>
  <cp:lastPrinted>2021-03-04T12:09:14Z</cp:lastPrinted>
  <dcterms:created xsi:type="dcterms:W3CDTF">2019-05-13T06:44:10Z</dcterms:created>
  <dcterms:modified xsi:type="dcterms:W3CDTF">2021-05-27T13:19:46Z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